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543" r:id="rId3"/>
    <p:sldId id="561" r:id="rId4"/>
    <p:sldId id="562" r:id="rId5"/>
    <p:sldId id="563" r:id="rId6"/>
    <p:sldId id="549" r:id="rId7"/>
    <p:sldId id="564" r:id="rId8"/>
    <p:sldId id="565" r:id="rId9"/>
    <p:sldId id="566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 Mario" initials="SM" lastIdx="1" clrIdx="0">
    <p:extLst>
      <p:ext uri="{19B8F6BF-5375-455C-9EA6-DF929625EA0E}">
        <p15:presenceInfo xmlns:p15="http://schemas.microsoft.com/office/powerpoint/2012/main" userId="00ac6b54767003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B29F"/>
    <a:srgbClr val="404040"/>
    <a:srgbClr val="A71B86"/>
    <a:srgbClr val="FF0E5C"/>
    <a:srgbClr val="54C3BC"/>
    <a:srgbClr val="F59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25" autoAdjust="0"/>
    <p:restoredTop sz="88209" autoAdjust="0"/>
  </p:normalViewPr>
  <p:slideViewPr>
    <p:cSldViewPr snapToGrid="0">
      <p:cViewPr varScale="1">
        <p:scale>
          <a:sx n="85" d="100"/>
          <a:sy n="85" d="100"/>
        </p:scale>
        <p:origin x="7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FE51A-BC06-4E6F-B1DA-B477364E598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8C37F-A19A-4BCE-ACB3-EB59C17BC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25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0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3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03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4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73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8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9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8C37F-A19A-4BCE-ACB3-EB59C17BCC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19356-B574-4A10-9783-DD7A66CC5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97259-5AE4-43E9-BCF5-092FF7174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3AB59-14B1-4386-B63A-1E235DDEE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74C9-9016-4547-A397-257F8396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98A67-981B-4186-A596-C0D998C0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15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CC98-15D8-4740-AC84-FD6CF5C8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B2A5A-A31A-4514-8885-46966C83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E6BED-67B5-433B-9206-A3332118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F9D53-A56E-4BCE-8CFA-0D670DF0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F9CE5-D201-41BA-9790-17FB96D1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2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4D5A31-A09A-4D80-AF91-EF8FD1958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6FE67-110F-4CD6-BE04-EB4472826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8B05D-FC04-4E07-8A7B-C46551D4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D001-EA90-407A-9010-F0FC3D56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C08F7-B0FE-460D-B28A-0001FC10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3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B1BE-513F-4274-8607-FD3F2439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75C0-E73E-4BE2-AD2D-74B6F23B2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EA336-BB59-497E-8B7B-CB676FE1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A703D-8303-4075-9807-0DC4FC687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56333-13F2-4687-898A-A8F0A071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1ECD-E3A7-46F4-B002-2FF8EADF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5DDCE-E5CF-46A1-88A5-4F81D08DC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E854-73F7-456A-AFCD-7D9DF3A67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85536-5F75-4E1A-9C44-1768E6F0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4FD2D-B0E8-4A34-8C3C-0F7769F1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6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6FCF-3F55-43BB-AAF0-3BE6FAD2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B4DA6-56BF-4C7C-BD07-D6B110702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07351-CEB2-45DB-A633-648DAFBD5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09E16-89F6-464E-B161-E5EE9456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3F46C-E10A-43AF-9F8A-F76F1C55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2562-0A82-487C-93E1-C829F727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BF23-A1BF-4392-BD90-0F4D97C40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8DEC2-3D55-46E1-BC92-C41D07BBF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ACD10-9C06-4536-AF69-03451EA7C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29773-80C4-41F6-9154-61E8E12AD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70946-25B3-4794-B4F7-9B152B459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804B4-6627-4A3A-BF10-332D7EEC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B0C65-FCC4-4545-B264-5B4D2EB1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9DE2E-9727-44D9-AD67-14EACC97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CB1-156E-4211-A6FA-23131FE7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82378-8B62-4724-8B6A-F1A26A98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53B46-C5AD-41D2-9B68-5A379985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047C1-06B4-4582-8702-14497CEB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50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F0843-A4F3-4592-B6CF-7F0FEAB2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CE84D-8EB3-4431-A3BE-FCF579F1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4AF11-F7E4-46A9-A1D6-C9358AE6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3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BD9C-39F2-4177-80B3-1D848EA1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99CE3-A86D-4923-B448-E9988F16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B06F6-5ABD-44BF-B5CC-642760EF6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38DAE-2823-4B5B-A74F-C4E0E3371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46479-8D54-4F48-A354-CB9DF1BF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504E-D1C9-4898-BD40-0DA11409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1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0C8C-ECD8-4082-A0FE-37829A79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8631FE-0DDA-4D7B-8578-98F107F57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A819F-DD96-4772-88BF-56B4739E1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B3EF3-B2D4-4F1B-AE9A-C170260D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2DC0E-C52B-47F0-9658-3D649EA6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991CF-41F6-4AB6-8519-6E9788CB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7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D82AB-CA2C-46ED-9670-0AED49C5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FBA90-E2E4-4298-A31E-824450A90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C385-85AA-4DA4-A66B-62D36BA17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4ABE2-2F1A-4C31-A43A-C3E7CE49CE9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832B0-E96C-4A81-BBBC-E0C37F7CF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FE83D-F529-47E7-BD76-39F10D96A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DA544-4D5F-4A33-9825-4E418DD86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7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4.png"/><Relationship Id="rId4" Type="http://schemas.openxmlformats.org/officeDocument/2006/relationships/image" Target="../media/image5.jp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8.png"/><Relationship Id="rId4" Type="http://schemas.openxmlformats.org/officeDocument/2006/relationships/image" Target="../media/image5.jp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0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g"/><Relationship Id="rId7" Type="http://schemas.openxmlformats.org/officeDocument/2006/relationships/image" Target="../media/image48.sv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3.svg"/><Relationship Id="rId5" Type="http://schemas.openxmlformats.org/officeDocument/2006/relationships/image" Target="../media/image1.jpg"/><Relationship Id="rId10" Type="http://schemas.openxmlformats.org/officeDocument/2006/relationships/image" Target="../media/image2.png"/><Relationship Id="rId4" Type="http://schemas.openxmlformats.org/officeDocument/2006/relationships/image" Target="../media/image46.gif"/><Relationship Id="rId9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B7252-72D3-4753-AF13-071637C2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8168" y="1685605"/>
            <a:ext cx="2926080" cy="1630269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404040"/>
                </a:solidFill>
                <a:latin typeface="Bodoni MT" panose="02070603080606020203" pitchFamily="18" charset="0"/>
              </a:rPr>
              <a:t>Lecture 21</a:t>
            </a:r>
            <a:br>
              <a:rPr lang="en-US" sz="4800" dirty="0">
                <a:solidFill>
                  <a:srgbClr val="404040"/>
                </a:solidFill>
                <a:latin typeface="Bodoni MT" panose="02070603080606020203" pitchFamily="18" charset="0"/>
              </a:rPr>
            </a:br>
            <a:endParaRPr lang="en-US" sz="4800" dirty="0">
              <a:solidFill>
                <a:srgbClr val="404040"/>
              </a:solidFill>
              <a:latin typeface="Bodoni MT" panose="02070603080606020203" pitchFamily="18" charset="0"/>
            </a:endParaRPr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54BFE8E-05CD-4D1B-83F4-727D12F5E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0" r="7976"/>
          <a:stretch/>
        </p:blipFill>
        <p:spPr>
          <a:xfrm>
            <a:off x="921910" y="465243"/>
            <a:ext cx="7761924" cy="5343065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B66597-26DD-423B-B316-8008C4DA0DB7}"/>
              </a:ext>
            </a:extLst>
          </p:cNvPr>
          <p:cNvSpPr/>
          <p:nvPr/>
        </p:nvSpPr>
        <p:spPr>
          <a:xfrm>
            <a:off x="8975912" y="2501871"/>
            <a:ext cx="2876890" cy="45719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A9D3EA0-DED2-43D0-9744-2B45193A7EE7}"/>
              </a:ext>
            </a:extLst>
          </p:cNvPr>
          <p:cNvSpPr txBox="1">
            <a:spLocks/>
          </p:cNvSpPr>
          <p:nvPr/>
        </p:nvSpPr>
        <p:spPr>
          <a:xfrm>
            <a:off x="8935293" y="1905045"/>
            <a:ext cx="2901929" cy="1649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50" dirty="0">
                <a:solidFill>
                  <a:srgbClr val="A71B86"/>
                </a:solidFill>
                <a:latin typeface="Corbel" panose="020B0503020204020204" pitchFamily="34" charset="0"/>
              </a:rPr>
              <a:t>Produced by Dr. Worldwide</a:t>
            </a:r>
            <a:r>
              <a:rPr lang="en-US" sz="1850" dirty="0">
                <a:solidFill>
                  <a:srgbClr val="A71B86"/>
                </a:solidFill>
                <a:latin typeface="Bodoni MT" panose="02070603080606020203" pitchFamily="18" charset="0"/>
              </a:rPr>
              <a:t> </a:t>
            </a:r>
          </a:p>
          <a:p>
            <a:endParaRPr lang="en-US" sz="1200" i="1" dirty="0">
              <a:solidFill>
                <a:srgbClr val="11B29F"/>
              </a:solidFill>
              <a:latin typeface="Bodoni MT" panose="02070603080606020203" pitchFamily="18" charset="0"/>
            </a:endParaRPr>
          </a:p>
          <a:p>
            <a:pPr algn="l"/>
            <a:r>
              <a:rPr lang="en-US" sz="1600" i="1" dirty="0">
                <a:solidFill>
                  <a:srgbClr val="11B29F"/>
                </a:solidFill>
                <a:latin typeface="Bodoni MT" panose="02070603080606020203" pitchFamily="18" charset="0"/>
              </a:rPr>
              <a:t>            </a:t>
            </a:r>
            <a:r>
              <a:rPr lang="en-US" sz="1600" i="1" dirty="0">
                <a:solidFill>
                  <a:srgbClr val="11B29F"/>
                </a:solidFill>
                <a:latin typeface="Corbel" panose="020B0503020204020204" pitchFamily="34" charset="0"/>
              </a:rPr>
              <a:t>Welcome to the 305</a:t>
            </a:r>
            <a:br>
              <a:rPr lang="en-US" sz="1800" dirty="0">
                <a:solidFill>
                  <a:srgbClr val="A71B86"/>
                </a:solidFill>
                <a:latin typeface="Bodoni MT" panose="02070603080606020203" pitchFamily="18" charset="0"/>
              </a:rPr>
            </a:br>
            <a:endParaRPr lang="en-US" sz="1800" dirty="0">
              <a:solidFill>
                <a:srgbClr val="A71B86"/>
              </a:solidFill>
              <a:latin typeface="Bodoni MT" panose="02070603080606020203" pitchFamily="18" charset="0"/>
            </a:endParaRPr>
          </a:p>
        </p:txBody>
      </p:sp>
      <p:pic>
        <p:nvPicPr>
          <p:cNvPr id="19" name="Graphic 18" descr="Palm tree">
            <a:extLst>
              <a:ext uri="{FF2B5EF4-FFF2-40B4-BE49-F238E27FC236}">
                <a16:creationId xmlns:a16="http://schemas.microsoft.com/office/drawing/2014/main" id="{71D5D4F6-63F8-427F-8645-71A110142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90523" y="1585207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77B213-C8D7-4BCD-A019-A70288424B23}"/>
              </a:ext>
            </a:extLst>
          </p:cNvPr>
          <p:cNvSpPr txBox="1"/>
          <p:nvPr/>
        </p:nvSpPr>
        <p:spPr>
          <a:xfrm>
            <a:off x="10083888" y="2486517"/>
            <a:ext cx="63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odoni MT" panose="02070603080606020203" pitchFamily="18" charset="0"/>
              </a:rPr>
              <a:t>~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5FE18-CE23-4924-975B-7B54F9F118DD}"/>
              </a:ext>
            </a:extLst>
          </p:cNvPr>
          <p:cNvSpPr txBox="1"/>
          <p:nvPr/>
        </p:nvSpPr>
        <p:spPr>
          <a:xfrm rot="10800000">
            <a:off x="9996763" y="2505670"/>
            <a:ext cx="63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odoni MT" panose="02070603080606020203" pitchFamily="18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74309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The nonlinear program we desire to solve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Objective function is nonlinear and quadratic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Q: What are the units of the different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Q: 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represent in this linear program?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3785652"/>
              </a:xfrm>
              <a:prstGeom prst="rect">
                <a:avLst/>
              </a:prstGeom>
              <a:blipFill>
                <a:blip r:embed="rId2"/>
                <a:stretch>
                  <a:fillRect l="-619" t="-805" b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8B31C6-FD54-4351-8416-1BDBC75BF580}"/>
                  </a:ext>
                </a:extLst>
              </p:cNvPr>
              <p:cNvSpPr txBox="1"/>
              <p:nvPr/>
            </p:nvSpPr>
            <p:spPr>
              <a:xfrm>
                <a:off x="1098530" y="2432853"/>
                <a:ext cx="545979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Minimize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sz="2000" b="1" dirty="0"/>
              </a:p>
              <a:p>
                <a:endParaRPr lang="en-US" sz="2000" dirty="0"/>
              </a:p>
              <a:p>
                <a:r>
                  <a:rPr lang="en-US" sz="2000" dirty="0"/>
                  <a:t>Subject to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8B31C6-FD54-4351-8416-1BDBC75BF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30" y="2432853"/>
                <a:ext cx="5459792" cy="1631216"/>
              </a:xfrm>
              <a:prstGeom prst="rect">
                <a:avLst/>
              </a:prstGeom>
              <a:blipFill>
                <a:blip r:embed="rId7"/>
                <a:stretch>
                  <a:fillRect l="-1116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36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Suppose an investor wants to build a portfolio from the following stocks: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 Consider the correlation matrix of the stocks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36D92-4BFA-44B7-8F94-781AB9DB2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024" y="2447247"/>
            <a:ext cx="6479553" cy="1987795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8F958-2B83-4AC0-9685-D1D8FF9DF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656" y="5155947"/>
            <a:ext cx="50958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9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The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covariance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 matrix can be computed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The investor wants a total annual return of at least 0.11 (11%)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Download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Markowitz.xlsx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from link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Sheet 2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on course website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628FDB-3237-4FE9-A07B-C3AFD472A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793" y="2416202"/>
            <a:ext cx="7686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16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Notice the formula for the objective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Try the alternative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Examine what the constraints look like in 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DFD357-E748-4BD0-A70D-871CC99C4287}"/>
              </a:ext>
            </a:extLst>
          </p:cNvPr>
          <p:cNvSpPr txBox="1"/>
          <p:nvPr/>
        </p:nvSpPr>
        <p:spPr>
          <a:xfrm>
            <a:off x="5203516" y="2690834"/>
            <a:ext cx="521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1B86"/>
                </a:solidFill>
              </a:rPr>
              <a:t>= SUMPRODUCT(B4:B7,MMULT(A16:D19,B4:B7))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250E10-55EC-4FFB-BC41-FE52BAF74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19" y="2458398"/>
            <a:ext cx="3926035" cy="1271092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9426AA-D37C-4C3A-A93B-7437A331353A}"/>
              </a:ext>
            </a:extLst>
          </p:cNvPr>
          <p:cNvSpPr txBox="1"/>
          <p:nvPr/>
        </p:nvSpPr>
        <p:spPr>
          <a:xfrm>
            <a:off x="1110599" y="4471044"/>
            <a:ext cx="595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1B86"/>
                </a:solidFill>
              </a:rPr>
              <a:t>= MMULT(TRANSPOSE(B4:B7),MMULT(A16:D19,B4:B7))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0B5955-BD94-4803-9D22-2C17C2ADA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374" y="5462624"/>
            <a:ext cx="3075055" cy="1261561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05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State has increased its tuition for all students in each of the last 5 years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University administration always thought the number of applications received was independent of tuition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Drops in applications and enrollment prove this idea to be wrong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University admissions officials developed the following relationships between the number of applicants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) and cost of tuition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University desires to develop a planning model to indicate the in-state and out-of-state tuitions, as well as, the number of students that could be expected to enroll in the freshman class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4708981"/>
              </a:xfrm>
              <a:prstGeom prst="rect">
                <a:avLst/>
              </a:prstGeom>
              <a:blipFill>
                <a:blip r:embed="rId3"/>
                <a:stretch>
                  <a:fillRect l="-619" t="-647" b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A472C5-8307-464D-89CB-28B3DFD8E906}"/>
                  </a:ext>
                </a:extLst>
              </p:cNvPr>
              <p:cNvSpPr txBox="1"/>
              <p:nvPr/>
            </p:nvSpPr>
            <p:spPr>
              <a:xfrm>
                <a:off x="1053877" y="4809914"/>
                <a:ext cx="75225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=21000−12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/>
                  <a:t>	(Relationship for in-state applicants)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000−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	(Relationship for out-of-state applicants)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A472C5-8307-464D-89CB-28B3DFD8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77" y="4809914"/>
                <a:ext cx="7522587" cy="707886"/>
              </a:xfrm>
              <a:prstGeom prst="rect">
                <a:avLst/>
              </a:prstGeom>
              <a:blipFill>
                <a:blip r:embed="rId8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57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Constraints based on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Not enough classroom space for more than 1,400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Needs at least 700 freshmen to meet all its class size 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At most 800 dorm rooms available for freshmen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Historical expectations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55% of all in-state freshmen desire to live in dorms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72% of all out-of-state freshmen desire to live in dorms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Uphold the academic standards of the institution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Average SAT is 960 for in-state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Average SAT is 1150 for out-of-state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University wants the entering freshmen to average 1,000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Legislative requirements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State is supported by the state LOL </a:t>
                </a: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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The legislature wants to make sure that State doesn’t just admit out-of-state students because they pay more money or have better SAT scores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Policy that no more than 55% of the entering freshman can be out-of-state students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 Q: How much should State charge, what would the total tuition be, and how many in-state and out-of-state students should they expect?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Decision variables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  <a:sym typeface="Wingdings" panose="05000000000000000000" pitchFamily="2" charset="2"/>
                  </a:rPr>
                  <a:t>We have a choice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Related through the following equations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4093428"/>
              </a:xfrm>
              <a:prstGeom prst="rect">
                <a:avLst/>
              </a:prstGeom>
              <a:blipFill>
                <a:blip r:embed="rId3"/>
                <a:stretch>
                  <a:fillRect l="-619" t="-744" b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8A4E4C-50FA-4A06-8D5F-65E4B0C43609}"/>
                  </a:ext>
                </a:extLst>
              </p:cNvPr>
              <p:cNvSpPr txBox="1"/>
              <p:nvPr/>
            </p:nvSpPr>
            <p:spPr>
              <a:xfrm>
                <a:off x="1514919" y="5958767"/>
                <a:ext cx="75225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=21000−12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000−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8A4E4C-50FA-4A06-8D5F-65E4B0C4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919" y="5958767"/>
                <a:ext cx="7522587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0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Objective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Goal is to maximize the revenue in tuition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Total tuition based off in-state and out-of-state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Maximum number of freshmen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lvl="1"/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Minimum number of freshmen</a:t>
            </a:r>
          </a:p>
          <a:p>
            <a:pPr lvl="1"/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lvl="1"/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Maximum number of dormitories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lvl="1"/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/>
              <p:nvPr/>
            </p:nvSpPr>
            <p:spPr>
              <a:xfrm>
                <a:off x="1588521" y="3022930"/>
                <a:ext cx="7522587" cy="5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21000−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(35000−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521" y="3022930"/>
                <a:ext cx="7522587" cy="5493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465FCC-0AC3-4959-A4F9-512B46DD5841}"/>
                  </a:ext>
                </a:extLst>
              </p:cNvPr>
              <p:cNvSpPr txBox="1"/>
              <p:nvPr/>
            </p:nvSpPr>
            <p:spPr>
              <a:xfrm>
                <a:off x="1537720" y="4460625"/>
                <a:ext cx="7522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≤1400</m:t>
                    </m:r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465FCC-0AC3-4959-A4F9-512B46DD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" y="4460625"/>
                <a:ext cx="752258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94D68F-7EA7-4A55-AD53-71F44E4F8372}"/>
                  </a:ext>
                </a:extLst>
              </p:cNvPr>
              <p:cNvSpPr txBox="1"/>
              <p:nvPr/>
            </p:nvSpPr>
            <p:spPr>
              <a:xfrm>
                <a:off x="1545499" y="5384203"/>
                <a:ext cx="7522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≥700</m:t>
                    </m:r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94D68F-7EA7-4A55-AD53-71F44E4F8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99" y="5384203"/>
                <a:ext cx="752258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368D1D-CCD5-4442-8847-57B279197B58}"/>
                  </a:ext>
                </a:extLst>
              </p:cNvPr>
              <p:cNvSpPr txBox="1"/>
              <p:nvPr/>
            </p:nvSpPr>
            <p:spPr>
              <a:xfrm>
                <a:off x="1514919" y="6307781"/>
                <a:ext cx="7522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0.55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0.72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≤800</m:t>
                    </m:r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368D1D-CCD5-4442-8847-57B279197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919" y="6307781"/>
                <a:ext cx="7522587" cy="400110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537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Average SAT Scores</a:t>
            </a:r>
            <a:b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</a:b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Maximum for out-of-state students</a:t>
            </a:r>
          </a:p>
          <a:p>
            <a:pPr lvl="1"/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/>
              <p:nvPr/>
            </p:nvSpPr>
            <p:spPr>
              <a:xfrm>
                <a:off x="-805753" y="2717858"/>
                <a:ext cx="7522587" cy="102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960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+1150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≥1000</m:t>
                      </m:r>
                    </m:oMath>
                  </m:oMathPara>
                </a14:m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753" y="2717858"/>
                <a:ext cx="7522587" cy="10286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39EC40-0345-41E7-8AD2-E112A45E9E7B}"/>
                  </a:ext>
                </a:extLst>
              </p:cNvPr>
              <p:cNvSpPr txBox="1"/>
              <p:nvPr/>
            </p:nvSpPr>
            <p:spPr>
              <a:xfrm>
                <a:off x="1019903" y="3586733"/>
                <a:ext cx="7522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960−1000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1150−1000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=−40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+150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39EC40-0345-41E7-8AD2-E112A45E9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03" y="3586733"/>
                <a:ext cx="752258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1794EF-F991-4EAF-9A5C-62AAD752852E}"/>
              </a:ext>
            </a:extLst>
          </p:cNvPr>
          <p:cNvCxnSpPr>
            <a:cxnSpLocks/>
          </p:cNvCxnSpPr>
          <p:nvPr/>
        </p:nvCxnSpPr>
        <p:spPr>
          <a:xfrm>
            <a:off x="4400319" y="3095377"/>
            <a:ext cx="1765300" cy="493699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ACACDD8-2AA2-4DAC-B96A-618D6E585A43}"/>
                  </a:ext>
                </a:extLst>
              </p:cNvPr>
              <p:cNvSpPr txBox="1"/>
              <p:nvPr/>
            </p:nvSpPr>
            <p:spPr>
              <a:xfrm>
                <a:off x="-1396335" y="4521920"/>
                <a:ext cx="7522587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≤0.55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ACACDD8-2AA2-4DAC-B96A-618D6E58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6335" y="4521920"/>
                <a:ext cx="7522587" cy="669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8034FD-891C-4F2B-8B24-77A5D4DAB700}"/>
                  </a:ext>
                </a:extLst>
              </p:cNvPr>
              <p:cNvSpPr txBox="1"/>
              <p:nvPr/>
            </p:nvSpPr>
            <p:spPr>
              <a:xfrm>
                <a:off x="329786" y="5302084"/>
                <a:ext cx="7522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−0.55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1−0.55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+0.45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8034FD-891C-4F2B-8B24-77A5D4DAB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6" y="5302084"/>
                <a:ext cx="7522587" cy="400110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FE1D2FB-53D3-498E-89DC-ED9B7A3DB107}"/>
              </a:ext>
            </a:extLst>
          </p:cNvPr>
          <p:cNvCxnSpPr>
            <a:cxnSpLocks/>
          </p:cNvCxnSpPr>
          <p:nvPr/>
        </p:nvCxnSpPr>
        <p:spPr>
          <a:xfrm>
            <a:off x="3227008" y="4855718"/>
            <a:ext cx="1765300" cy="493699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11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Nonlinear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Download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Admissions.xlsx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from link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Sheet 3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on course website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/>
              <p:nvPr/>
            </p:nvSpPr>
            <p:spPr>
              <a:xfrm>
                <a:off x="1066577" y="2301535"/>
                <a:ext cx="7522587" cy="3321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Maximize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21000−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(35000−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Subject to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≤1400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700 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0.72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800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150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0.55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489AF2-3E2D-4063-9901-532A9BE99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77" y="2301535"/>
                <a:ext cx="7522587" cy="3321294"/>
              </a:xfrm>
              <a:prstGeom prst="rect">
                <a:avLst/>
              </a:prstGeom>
              <a:blipFill>
                <a:blip r:embed="rId7"/>
                <a:stretch>
                  <a:fillRect l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00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When solving non-linear problems, it is important to consider the possibility that there may be multiple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 local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solutions (maxima/minima)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There is no method that guarantees we find all such points</a:t>
            </a:r>
          </a:p>
          <a:p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In problems not guaranteed to have a unique interior optimal solution, it is a good idea to run the GRG algorithm starting at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several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 initial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Consider the following nonlinear problem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Multiple Maxima/Minima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1F5374-4852-4E54-9681-65BEAAD2BC53}"/>
                  </a:ext>
                </a:extLst>
              </p:cNvPr>
              <p:cNvSpPr txBox="1"/>
              <p:nvPr/>
            </p:nvSpPr>
            <p:spPr>
              <a:xfrm>
                <a:off x="1109681" y="4880809"/>
                <a:ext cx="5459792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Maximize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Subject to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≤9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1F5374-4852-4E54-9681-65BEAAD2B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81" y="4880809"/>
                <a:ext cx="5459792" cy="1203406"/>
              </a:xfrm>
              <a:prstGeom prst="rect">
                <a:avLst/>
              </a:prstGeom>
              <a:blipFill>
                <a:blip r:embed="rId6"/>
                <a:stretch>
                  <a:fillRect l="-893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28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Use Excel to find the optimal 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=559.44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=683.76</m:t>
                    </m:r>
                  </m:oMath>
                </a14:m>
                <a:endParaRPr lang="en-US" sz="2000" b="0" dirty="0"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Consequently, we find the optimal tuition for in-state and out-of-state students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Expected total tuition from freshmen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=$4,863,622.37</m:t>
                    </m:r>
                  </m:oMath>
                </a14:m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2554545"/>
              </a:xfrm>
              <a:prstGeom prst="rect">
                <a:avLst/>
              </a:prstGeom>
              <a:blipFill>
                <a:blip r:embed="rId5"/>
                <a:stretch>
                  <a:fillRect l="-619" t="-1190" b="-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652021-7E7F-48D4-ABF1-4A376CC63F6A}"/>
                  </a:ext>
                </a:extLst>
              </p:cNvPr>
              <p:cNvSpPr txBox="1"/>
              <p:nvPr/>
            </p:nvSpPr>
            <p:spPr>
              <a:xfrm>
                <a:off x="1117856" y="2963255"/>
                <a:ext cx="7522587" cy="969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21000−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21000−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559.44</m:t>
                        </m:r>
                      </m:num>
                      <m:den>
                        <m:r>
                          <a:rPr lang="en-US" sz="200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=$1,703.38</m:t>
                    </m:r>
                  </m:oMath>
                </a14:m>
                <a:r>
                  <a:rPr lang="en-US" sz="2000" b="0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35000−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35000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683.76</m:t>
                        </m:r>
                      </m:num>
                      <m:den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=$5,719.37</m:t>
                    </m:r>
                  </m:oMath>
                </a14:m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652021-7E7F-48D4-ABF1-4A376CC63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56" y="2963255"/>
                <a:ext cx="7522587" cy="9691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iphy">
            <a:hlinkClick r:id="" action="ppaction://media"/>
            <a:extLst>
              <a:ext uri="{FF2B5EF4-FFF2-40B4-BE49-F238E27FC236}">
                <a16:creationId xmlns:a16="http://schemas.microsoft.com/office/drawing/2014/main" id="{7B5634B6-F33E-4FB7-9F48-88AFAB1A6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957403" y="4568835"/>
            <a:ext cx="2129981" cy="1996857"/>
          </a:xfrm>
          <a:prstGeom prst="rect">
            <a:avLst/>
          </a:prstGeom>
          <a:solidFill>
            <a:srgbClr val="11B29F"/>
          </a:solidFill>
          <a:ln w="38100">
            <a:solidFill>
              <a:srgbClr val="11B29F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54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Solve again in Excel and save sensitivity report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Q: What does it mean that when the Lagrange multiplier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4401205"/>
              </a:xfrm>
              <a:prstGeom prst="rect">
                <a:avLst/>
              </a:prstGeom>
              <a:blipFill>
                <a:blip r:embed="rId3"/>
                <a:stretch>
                  <a:fillRect l="-619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Admissions at State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46151-7287-4CB8-8D54-D850946CB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593" y="2484167"/>
            <a:ext cx="6619875" cy="2381250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331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in front of a stage&#10;&#10;Description automatically generated">
            <a:extLst>
              <a:ext uri="{FF2B5EF4-FFF2-40B4-BE49-F238E27FC236}">
                <a16:creationId xmlns:a16="http://schemas.microsoft.com/office/drawing/2014/main" id="{A42767BB-CAB9-488F-A87D-1DF3B70B0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29083"/>
            <a:ext cx="3292524" cy="1852044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standing on a stage&#10;&#10;Description automatically generated">
            <a:extLst>
              <a:ext uri="{FF2B5EF4-FFF2-40B4-BE49-F238E27FC236}">
                <a16:creationId xmlns:a16="http://schemas.microsoft.com/office/drawing/2014/main" id="{A73B4BD8-20BE-4146-A0D5-358D552EF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5" y="3777596"/>
            <a:ext cx="3279025" cy="184445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wearing glasses&#10;&#10;Description automatically generated">
            <a:extLst>
              <a:ext uri="{FF2B5EF4-FFF2-40B4-BE49-F238E27FC236}">
                <a16:creationId xmlns:a16="http://schemas.microsoft.com/office/drawing/2014/main" id="{3EB215C3-B070-46C5-A35F-F59C86164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96" y="2150324"/>
            <a:ext cx="4468031" cy="2755286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4975FBE8-E1F1-40A9-A445-CF42DD964411}"/>
              </a:ext>
            </a:extLst>
          </p:cNvPr>
          <p:cNvSpPr txBox="1">
            <a:spLocks/>
          </p:cNvSpPr>
          <p:nvPr/>
        </p:nvSpPr>
        <p:spPr>
          <a:xfrm>
            <a:off x="4647844" y="1278569"/>
            <a:ext cx="4837571" cy="16302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404040"/>
                </a:solidFill>
                <a:latin typeface="Bodoni MT" panose="02070603080606020203" pitchFamily="18" charset="0"/>
              </a:rPr>
              <a:t>The End</a:t>
            </a:r>
            <a:br>
              <a:rPr lang="en-US" sz="4800" dirty="0">
                <a:solidFill>
                  <a:srgbClr val="404040"/>
                </a:solidFill>
                <a:latin typeface="Bodoni MT" panose="02070603080606020203" pitchFamily="18" charset="0"/>
              </a:rPr>
            </a:br>
            <a:endParaRPr lang="en-US" sz="4800" dirty="0">
              <a:solidFill>
                <a:srgbClr val="404040"/>
              </a:solidFill>
              <a:latin typeface="Bodoni MT" panose="02070603080606020203" pitchFamily="18" charset="0"/>
            </a:endParaRPr>
          </a:p>
        </p:txBody>
      </p:sp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4BEB7004-B150-4E0E-A9B4-21AABDFCC8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0" r="7976"/>
          <a:stretch/>
        </p:blipFill>
        <p:spPr>
          <a:xfrm>
            <a:off x="9981400" y="-295748"/>
            <a:ext cx="2938735" cy="2022933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DA99BA-A459-4321-827E-6ACCBD243DD0}"/>
              </a:ext>
            </a:extLst>
          </p:cNvPr>
          <p:cNvSpPr/>
          <p:nvPr/>
        </p:nvSpPr>
        <p:spPr>
          <a:xfrm rot="16200000">
            <a:off x="2494994" y="3378162"/>
            <a:ext cx="4364682" cy="123079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D5EDD9-A3CF-48A9-BE75-6B7CD3111F3C}"/>
              </a:ext>
            </a:extLst>
          </p:cNvPr>
          <p:cNvSpPr/>
          <p:nvPr/>
        </p:nvSpPr>
        <p:spPr>
          <a:xfrm>
            <a:off x="1296205" y="3367034"/>
            <a:ext cx="3006060" cy="136562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A910BA-78D0-4350-8253-60C9942DD877}"/>
              </a:ext>
            </a:extLst>
          </p:cNvPr>
          <p:cNvGrpSpPr/>
          <p:nvPr/>
        </p:nvGrpSpPr>
        <p:grpSpPr>
          <a:xfrm>
            <a:off x="9048882" y="2203230"/>
            <a:ext cx="3453201" cy="3376201"/>
            <a:chOff x="9048882" y="2203230"/>
            <a:chExt cx="3453201" cy="3376201"/>
          </a:xfrm>
        </p:grpSpPr>
        <p:pic>
          <p:nvPicPr>
            <p:cNvPr id="52" name="Graphic 51" descr="Palm tree">
              <a:extLst>
                <a:ext uri="{FF2B5EF4-FFF2-40B4-BE49-F238E27FC236}">
                  <a16:creationId xmlns:a16="http://schemas.microsoft.com/office/drawing/2014/main" id="{FF8FCA4F-1B2E-41BD-8E05-4A774DCB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59414" y="2336762"/>
              <a:ext cx="3242669" cy="3242669"/>
            </a:xfrm>
            <a:prstGeom prst="rect">
              <a:avLst/>
            </a:prstGeom>
          </p:spPr>
        </p:pic>
        <p:pic>
          <p:nvPicPr>
            <p:cNvPr id="51" name="Graphic 50" descr="Palm tree">
              <a:extLst>
                <a:ext uri="{FF2B5EF4-FFF2-40B4-BE49-F238E27FC236}">
                  <a16:creationId xmlns:a16="http://schemas.microsoft.com/office/drawing/2014/main" id="{3E7EE49C-ACCF-4CDB-90B5-F2EB5436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62849" y="2283856"/>
              <a:ext cx="3242669" cy="3242669"/>
            </a:xfrm>
            <a:prstGeom prst="rect">
              <a:avLst/>
            </a:prstGeom>
          </p:spPr>
        </p:pic>
        <p:pic>
          <p:nvPicPr>
            <p:cNvPr id="50" name="Graphic 49" descr="Palm tree">
              <a:extLst>
                <a:ext uri="{FF2B5EF4-FFF2-40B4-BE49-F238E27FC236}">
                  <a16:creationId xmlns:a16="http://schemas.microsoft.com/office/drawing/2014/main" id="{E53917E4-E875-4D1B-9B2B-8BB76AA83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48882" y="2203230"/>
              <a:ext cx="3242669" cy="3242669"/>
            </a:xfrm>
            <a:prstGeom prst="rect">
              <a:avLst/>
            </a:prstGeom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FAA300DC-78B4-42A4-AEB5-8F180BD7ED54}"/>
              </a:ext>
            </a:extLst>
          </p:cNvPr>
          <p:cNvSpPr txBox="1">
            <a:spLocks/>
          </p:cNvSpPr>
          <p:nvPr/>
        </p:nvSpPr>
        <p:spPr>
          <a:xfrm>
            <a:off x="4745327" y="4200002"/>
            <a:ext cx="4837571" cy="163026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solidFill>
                  <a:srgbClr val="404040"/>
                </a:solidFill>
                <a:latin typeface="Bodoni MT" panose="02070603080606020203" pitchFamily="18" charset="0"/>
              </a:rPr>
              <a:t>Dale</a:t>
            </a:r>
            <a:endParaRPr lang="en-US" sz="4800" dirty="0">
              <a:solidFill>
                <a:srgbClr val="40404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87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Consider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Four different local maxima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Q: What is the answer to our problem?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Multiple Maxima/Minima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A86E15-1F90-439D-B77D-F107852070A8}"/>
                  </a:ext>
                </a:extLst>
              </p:cNvPr>
              <p:cNvSpPr txBox="1"/>
              <p:nvPr/>
            </p:nvSpPr>
            <p:spPr>
              <a:xfrm>
                <a:off x="1031709" y="2299210"/>
                <a:ext cx="2916514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A86E15-1F90-439D-B77D-F10785207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09" y="2299210"/>
                <a:ext cx="2916514" cy="372410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7A09A-A87B-4CEC-A2CD-CF7D5C6D827E}"/>
                  </a:ext>
                </a:extLst>
              </p:cNvPr>
              <p:cNvSpPr txBox="1"/>
              <p:nvPr/>
            </p:nvSpPr>
            <p:spPr>
              <a:xfrm>
                <a:off x="1074295" y="3896173"/>
                <a:ext cx="5459792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Maximize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Subject to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≤9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7A09A-A87B-4CEC-A2CD-CF7D5C6D8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95" y="3896173"/>
                <a:ext cx="5459792" cy="1203406"/>
              </a:xfrm>
              <a:prstGeom prst="rect">
                <a:avLst/>
              </a:prstGeom>
              <a:blipFill>
                <a:blip r:embed="rId7"/>
                <a:stretch>
                  <a:fillRect l="-89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9F9CFCA1-B9C7-48FB-A171-C8515C336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9728" y="2027867"/>
            <a:ext cx="4032276" cy="3209772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3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Download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MultipleMaxima.xlsx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from link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Sheet 1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on course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Consider the following part of the spreadsheet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Run solver with four different starting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Q: Do all four starting values lead to the same solution?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Multiple Maxima/Minima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A762CA-938D-4D38-AD27-2368FAC2B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853" y="3048833"/>
            <a:ext cx="5380344" cy="729112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D2B39BE-D8FD-45A6-B078-2287431CE845}"/>
                  </a:ext>
                </a:extLst>
              </p:cNvPr>
              <p:cNvSpPr txBox="1"/>
              <p:nvPr/>
            </p:nvSpPr>
            <p:spPr>
              <a:xfrm>
                <a:off x="873918" y="4459360"/>
                <a:ext cx="52220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=4,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=8,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D2B39BE-D8FD-45A6-B078-2287431CE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18" y="4459360"/>
                <a:ext cx="522208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680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Optimal solution under all initial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Q: Do the answers make sense?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Multiple Maxima/Minima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EA74F40-B8D7-4614-8969-7AFC0C125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327017"/>
              </p:ext>
            </p:extLst>
          </p:nvPr>
        </p:nvGraphicFramePr>
        <p:xfrm>
          <a:off x="5875610" y="2121012"/>
          <a:ext cx="391639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22">
                  <a:extLst>
                    <a:ext uri="{9D8B030D-6E8A-4147-A177-3AD203B41FA5}">
                      <a16:colId xmlns:a16="http://schemas.microsoft.com/office/drawing/2014/main" val="979931632"/>
                    </a:ext>
                  </a:extLst>
                </a:gridCol>
                <a:gridCol w="1242336">
                  <a:extLst>
                    <a:ext uri="{9D8B030D-6E8A-4147-A177-3AD203B41FA5}">
                      <a16:colId xmlns:a16="http://schemas.microsoft.com/office/drawing/2014/main" val="2795924252"/>
                    </a:ext>
                  </a:extLst>
                </a:gridCol>
                <a:gridCol w="1242336">
                  <a:extLst>
                    <a:ext uri="{9D8B030D-6E8A-4147-A177-3AD203B41FA5}">
                      <a16:colId xmlns:a16="http://schemas.microsoft.com/office/drawing/2014/main" val="4086120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Starting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Values</a:t>
                      </a:r>
                    </a:p>
                  </a:txBody>
                  <a:tcPr anchor="ctr">
                    <a:solidFill>
                      <a:srgbClr val="A71B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Optimal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Solution</a:t>
                      </a:r>
                    </a:p>
                  </a:txBody>
                  <a:tcPr anchor="ctr">
                    <a:solidFill>
                      <a:srgbClr val="A71B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Maxima</a:t>
                      </a:r>
                    </a:p>
                  </a:txBody>
                  <a:tcPr anchor="ctr">
                    <a:solidFill>
                      <a:srgbClr val="A71B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9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1.13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2.95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26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4.08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7.01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43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7.18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10.79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0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7.75</a:t>
                      </a:r>
                    </a:p>
                  </a:txBody>
                  <a:tcPr anchor="ctr">
                    <a:solidFill>
                      <a:srgbClr val="11B2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66544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76FDB91-E260-4100-8F84-02C57F8B0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157" y="3050943"/>
            <a:ext cx="4309344" cy="3521530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74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An investor can choose among </a:t>
            </a:r>
            <a:r>
              <a:rPr lang="en-US" sz="2000" i="1" dirty="0">
                <a:solidFill>
                  <a:srgbClr val="40404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 different investment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An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investment portfolio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is a selection of how much to invest in each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Popular model for portfolios is the Markowitz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Minimize risk (variance of the portfolio)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Maximize return on investment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Different investments are assumed to be </a:t>
            </a: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correlated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Positively correlated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Negatively correlated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71B86"/>
                </a:solidFill>
                <a:latin typeface="Corbel" panose="020B0503020204020204" pitchFamily="34" charset="0"/>
              </a:rPr>
              <a:t>Diversification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 protects against these correlations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3B1CCD-4A5E-422C-A3C5-CB5406679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847" y="3939490"/>
            <a:ext cx="2978157" cy="2780974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33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9720C5-6DCB-428D-8C4F-A02DEC239333}"/>
              </a:ext>
            </a:extLst>
          </p:cNvPr>
          <p:cNvSpPr txBox="1"/>
          <p:nvPr/>
        </p:nvSpPr>
        <p:spPr>
          <a:xfrm>
            <a:off x="773935" y="1947592"/>
            <a:ext cx="8859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</a:rPr>
              <a:t>Dope quote from Harry Markowitz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EF753C-77BE-4D6B-BF51-9F9D51E34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488" y="2489575"/>
            <a:ext cx="8052059" cy="3746767"/>
          </a:xfrm>
          <a:prstGeom prst="rect">
            <a:avLst/>
          </a:prstGeom>
          <a:ln w="38100">
            <a:solidFill>
              <a:srgbClr val="11B29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68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2903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denote the proportion of money invested in option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1,2,⋯,</m:t>
                        </m:r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denote the variance of investment option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∈{1,2,⋯,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denote the correlation between investment option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∈{1,2,⋯,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and investment option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∈{1,2,⋯,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The </a:t>
                </a:r>
                <a:r>
                  <a:rPr lang="en-US" sz="2000" dirty="0">
                    <a:solidFill>
                      <a:srgbClr val="A71B86"/>
                    </a:solidFill>
                    <a:latin typeface="Corbel" panose="020B0503020204020204" pitchFamily="34" charset="0"/>
                  </a:rPr>
                  <a:t>variance</a:t>
                </a: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of the portfolio is given by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2903680"/>
              </a:xfrm>
              <a:prstGeom prst="rect">
                <a:avLst/>
              </a:prstGeom>
              <a:blipFill>
                <a:blip r:embed="rId2"/>
                <a:stretch>
                  <a:fillRect l="-619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9F71CB-058C-4CEA-A648-0C7DCC989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231" y="4484816"/>
            <a:ext cx="7215157" cy="23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4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/>
              <p:nvPr/>
            </p:nvSpPr>
            <p:spPr>
              <a:xfrm>
                <a:off x="773935" y="1947592"/>
                <a:ext cx="885916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denote the expected return on investment of option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1,2,⋯,</m:t>
                        </m:r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Expected </a:t>
                </a:r>
                <a:r>
                  <a:rPr lang="en-US" sz="2000" dirty="0">
                    <a:solidFill>
                      <a:srgbClr val="A71B86"/>
                    </a:solidFill>
                    <a:latin typeface="Corbel" panose="020B0503020204020204" pitchFamily="34" charset="0"/>
                  </a:rPr>
                  <a:t>return</a:t>
                </a: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on investment from the portfolio is given by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404040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Vector/Matrix notation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   	(Vector of decision variables of portfolio)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    	(Vector of expected returns)</a:t>
                </a:r>
              </a:p>
              <a:p>
                <a:pPr lvl="1"/>
                <a:endParaRPr lang="en-US" sz="2000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b="0" i="0" dirty="0">
                  <a:solidFill>
                    <a:srgbClr val="404040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404040"/>
                    </a:solidFill>
                    <a:latin typeface="Corbel" panose="020B0503020204020204" pitchFamily="34" charset="0"/>
                  </a:rPr>
                  <a:t>					(Variance/covariance matrix)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9720C5-6DCB-428D-8C4F-A02DEC23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" y="1947592"/>
                <a:ext cx="8859163" cy="4401205"/>
              </a:xfrm>
              <a:prstGeom prst="rect">
                <a:avLst/>
              </a:prstGeom>
              <a:blipFill>
                <a:blip r:embed="rId2"/>
                <a:stretch>
                  <a:fillRect l="-619" t="-693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3DA-67F7-464C-95FF-D7D56F4038D6}"/>
              </a:ext>
            </a:extLst>
          </p:cNvPr>
          <p:cNvSpPr/>
          <p:nvPr/>
        </p:nvSpPr>
        <p:spPr>
          <a:xfrm rot="19800000">
            <a:off x="-597297" y="674901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arge body of water&#10;&#10;Description automatically generated">
            <a:extLst>
              <a:ext uri="{FF2B5EF4-FFF2-40B4-BE49-F238E27FC236}">
                <a16:creationId xmlns:a16="http://schemas.microsoft.com/office/drawing/2014/main" id="{B83B0471-BE25-41B4-B185-53BEB652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4" b="43573"/>
          <a:stretch/>
        </p:blipFill>
        <p:spPr>
          <a:xfrm>
            <a:off x="773935" y="442465"/>
            <a:ext cx="9018070" cy="13082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E7775A-1FAD-4E84-8B9E-DA4B39640B5E}"/>
              </a:ext>
            </a:extLst>
          </p:cNvPr>
          <p:cNvSpPr/>
          <p:nvPr/>
        </p:nvSpPr>
        <p:spPr>
          <a:xfrm rot="19800000">
            <a:off x="9089102" y="5937184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79E09-6E77-4F87-B358-F18D99FA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34" y="425128"/>
            <a:ext cx="9018070" cy="1325563"/>
          </a:xfrm>
          <a:noFill/>
          <a:ln w="76200">
            <a:solidFill>
              <a:srgbClr val="11B29F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404040"/>
                </a:solidFill>
                <a:latin typeface="Bodoni MT" panose="02070603080606020203" pitchFamily="18" charset="0"/>
              </a:rPr>
              <a:t>Ex: Investment Portfolio</a:t>
            </a:r>
          </a:p>
        </p:txBody>
      </p:sp>
      <p:pic>
        <p:nvPicPr>
          <p:cNvPr id="5" name="Content Placeholder 4" descr="A picture containing cage&#10;&#10;Description automatically generated">
            <a:extLst>
              <a:ext uri="{FF2B5EF4-FFF2-40B4-BE49-F238E27FC236}">
                <a16:creationId xmlns:a16="http://schemas.microsoft.com/office/drawing/2014/main" id="{EF817497-4F98-4236-83EE-74FD8376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40" y="47697"/>
            <a:ext cx="2143125" cy="214312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23ED3C-F5E6-4121-9EF2-DD9574E1A49F}"/>
              </a:ext>
            </a:extLst>
          </p:cNvPr>
          <p:cNvSpPr/>
          <p:nvPr/>
        </p:nvSpPr>
        <p:spPr>
          <a:xfrm>
            <a:off x="10085294" y="2008116"/>
            <a:ext cx="1776920" cy="76178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0EC60-66D4-4536-A867-30142339BAA7}"/>
              </a:ext>
            </a:extLst>
          </p:cNvPr>
          <p:cNvSpPr/>
          <p:nvPr/>
        </p:nvSpPr>
        <p:spPr>
          <a:xfrm>
            <a:off x="10085294" y="2129819"/>
            <a:ext cx="1776920" cy="76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AED49-24A8-4D10-9D31-F944565EC1B2}"/>
              </a:ext>
            </a:extLst>
          </p:cNvPr>
          <p:cNvSpPr/>
          <p:nvPr/>
        </p:nvSpPr>
        <p:spPr>
          <a:xfrm>
            <a:off x="10085294" y="2251522"/>
            <a:ext cx="1776920" cy="150200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D5826-407C-4F65-BE3A-EB593B942A36}"/>
              </a:ext>
            </a:extLst>
          </p:cNvPr>
          <p:cNvSpPr/>
          <p:nvPr/>
        </p:nvSpPr>
        <p:spPr>
          <a:xfrm>
            <a:off x="10085294" y="2447247"/>
            <a:ext cx="1776920" cy="150200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85A94-4D0B-4559-9303-3C963AA0EF9A}"/>
              </a:ext>
            </a:extLst>
          </p:cNvPr>
          <p:cNvSpPr/>
          <p:nvPr/>
        </p:nvSpPr>
        <p:spPr>
          <a:xfrm>
            <a:off x="10085294" y="2642972"/>
            <a:ext cx="1776920" cy="362446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35F2E9-4558-433D-9527-7EFF5C5E78A8}"/>
              </a:ext>
            </a:extLst>
          </p:cNvPr>
          <p:cNvSpPr/>
          <p:nvPr/>
        </p:nvSpPr>
        <p:spPr>
          <a:xfrm>
            <a:off x="10085294" y="3050943"/>
            <a:ext cx="1776920" cy="362446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13B87-411B-4008-BF30-F1A3B8F247B5}"/>
              </a:ext>
            </a:extLst>
          </p:cNvPr>
          <p:cNvSpPr/>
          <p:nvPr/>
        </p:nvSpPr>
        <p:spPr>
          <a:xfrm>
            <a:off x="10085294" y="3490136"/>
            <a:ext cx="1776920" cy="3367864"/>
          </a:xfrm>
          <a:prstGeom prst="rect">
            <a:avLst/>
          </a:prstGeom>
          <a:solidFill>
            <a:srgbClr val="11B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B3BD2-B1C1-4ED2-A4E0-5E17DD3736F1}"/>
              </a:ext>
            </a:extLst>
          </p:cNvPr>
          <p:cNvSpPr/>
          <p:nvPr/>
        </p:nvSpPr>
        <p:spPr>
          <a:xfrm rot="19800000">
            <a:off x="-765351" y="385789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3B2826-65DD-408B-8F18-8CCD6C052D8D}"/>
              </a:ext>
            </a:extLst>
          </p:cNvPr>
          <p:cNvSpPr/>
          <p:nvPr/>
        </p:nvSpPr>
        <p:spPr>
          <a:xfrm rot="19800000">
            <a:off x="9257156" y="6226296"/>
            <a:ext cx="4026751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5F901-F632-4698-8C7A-AC29B2397A6C}"/>
              </a:ext>
            </a:extLst>
          </p:cNvPr>
          <p:cNvSpPr/>
          <p:nvPr/>
        </p:nvSpPr>
        <p:spPr>
          <a:xfrm rot="19800000">
            <a:off x="8263809" y="5824178"/>
            <a:ext cx="4731177" cy="269178"/>
          </a:xfrm>
          <a:prstGeom prst="rect">
            <a:avLst/>
          </a:prstGeom>
          <a:solidFill>
            <a:srgbClr val="A71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Palm tree">
            <a:extLst>
              <a:ext uri="{FF2B5EF4-FFF2-40B4-BE49-F238E27FC236}">
                <a16:creationId xmlns:a16="http://schemas.microsoft.com/office/drawing/2014/main" id="{79F2EC1B-9713-4CCF-8301-82ED265F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4994" y="809490"/>
            <a:ext cx="914400" cy="914400"/>
          </a:xfrm>
          <a:prstGeom prst="rect">
            <a:avLst/>
          </a:prstGeom>
        </p:spPr>
      </p:pic>
      <p:pic>
        <p:nvPicPr>
          <p:cNvPr id="38" name="Graphic 37" descr="Palm tree">
            <a:extLst>
              <a:ext uri="{FF2B5EF4-FFF2-40B4-BE49-F238E27FC236}">
                <a16:creationId xmlns:a16="http://schemas.microsoft.com/office/drawing/2014/main" id="{11C9CA6F-B5F0-4837-8E50-85C201AD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542" y="1142112"/>
            <a:ext cx="553133" cy="553133"/>
          </a:xfrm>
          <a:prstGeom prst="rect">
            <a:avLst/>
          </a:prstGeom>
        </p:spPr>
      </p:pic>
      <p:pic>
        <p:nvPicPr>
          <p:cNvPr id="39" name="Graphic 38" descr="Palm tree">
            <a:extLst>
              <a:ext uri="{FF2B5EF4-FFF2-40B4-BE49-F238E27FC236}">
                <a16:creationId xmlns:a16="http://schemas.microsoft.com/office/drawing/2014/main" id="{585AC1AD-01C8-4E2D-8361-4BEA62A48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7675" y="1277468"/>
            <a:ext cx="404329" cy="404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0B73BF-F50D-4AF1-8561-646397557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456" y="3061020"/>
            <a:ext cx="5773328" cy="1437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AADF7-4FB3-4027-86FB-7F627E3BDB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9883" y="5513689"/>
            <a:ext cx="3515712" cy="12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9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17993</TotalTime>
  <Words>1298</Words>
  <Application>Microsoft Office PowerPoint</Application>
  <PresentationFormat>Widescreen</PresentationFormat>
  <Paragraphs>288</Paragraphs>
  <Slides>22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Bodoni MT</vt:lpstr>
      <vt:lpstr>Calibri</vt:lpstr>
      <vt:lpstr>Calibri Light</vt:lpstr>
      <vt:lpstr>Cambria Math</vt:lpstr>
      <vt:lpstr>Corbel</vt:lpstr>
      <vt:lpstr>Rockwell</vt:lpstr>
      <vt:lpstr>Office Theme</vt:lpstr>
      <vt:lpstr>Lecture 21 </vt:lpstr>
      <vt:lpstr>Multiple Maxima/Minima</vt:lpstr>
      <vt:lpstr>Multiple Maxima/Minima</vt:lpstr>
      <vt:lpstr>Multiple Maxima/Minima</vt:lpstr>
      <vt:lpstr>Multiple Maxima/Minima</vt:lpstr>
      <vt:lpstr>Ex: Investment Portfolio</vt:lpstr>
      <vt:lpstr>Ex: Investment Portfolio</vt:lpstr>
      <vt:lpstr>Ex: Investment Portfolio</vt:lpstr>
      <vt:lpstr>Ex: Investment Portfolio</vt:lpstr>
      <vt:lpstr>Ex: Investment Portfolio</vt:lpstr>
      <vt:lpstr>Ex: Investment Portfolio</vt:lpstr>
      <vt:lpstr>Ex: Investment Portfolio</vt:lpstr>
      <vt:lpstr>Ex: Investment Portfolio</vt:lpstr>
      <vt:lpstr>Ex: Admissions at State</vt:lpstr>
      <vt:lpstr>Ex: Admissions at State</vt:lpstr>
      <vt:lpstr>Ex: Admissions at State</vt:lpstr>
      <vt:lpstr>Ex: Admissions at State</vt:lpstr>
      <vt:lpstr>Ex: Admissions at State</vt:lpstr>
      <vt:lpstr>Ex: Admissions at State</vt:lpstr>
      <vt:lpstr>Ex: Admissions at State</vt:lpstr>
      <vt:lpstr>Ex: Admissions at State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</dc:title>
  <dc:creator>Super Mario</dc:creator>
  <cp:lastModifiedBy>Super Mario</cp:lastModifiedBy>
  <cp:revision>791</cp:revision>
  <dcterms:created xsi:type="dcterms:W3CDTF">2020-01-09T19:32:24Z</dcterms:created>
  <dcterms:modified xsi:type="dcterms:W3CDTF">2020-03-24T22:05:39Z</dcterms:modified>
</cp:coreProperties>
</file>